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08" autoAdjust="0"/>
    <p:restoredTop sz="86432" autoAdjust="0"/>
  </p:normalViewPr>
  <p:slideViewPr>
    <p:cSldViewPr>
      <p:cViewPr>
        <p:scale>
          <a:sx n="66" d="100"/>
          <a:sy n="66" d="100"/>
        </p:scale>
        <p:origin x="-1956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ne\Documents\cellphonespreadsheet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ne\Documents\cellphonespreadsheet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ne\Documents\cellphonespreadsheet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ne\Documents\cellphonespreadsheets%20(Autosaved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Anne\Documents\cellphonespreadsheets%20(Autosaved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 sz="1400" baseline="0"/>
            </a:pPr>
            <a:r>
              <a:rPr lang="en-US" sz="1400" baseline="0" dirty="0"/>
              <a:t>I use my cell phone for emergency purposes only.</a:t>
            </a:r>
          </a:p>
        </c:rich>
      </c:tx>
      <c:layout>
        <c:manualLayout>
          <c:xMode val="edge"/>
          <c:yMode val="edge"/>
          <c:x val="6.2067820226175449E-2"/>
          <c:y val="2.0833333333333346E-2"/>
        </c:manualLayout>
      </c:layout>
    </c:title>
    <c:plotArea>
      <c:layout>
        <c:manualLayout>
          <c:layoutTarget val="inner"/>
          <c:xMode val="edge"/>
          <c:yMode val="edge"/>
          <c:x val="5.0996241210589439E-2"/>
          <c:y val="0.18787319553805773"/>
          <c:w val="0.71479909918667595"/>
          <c:h val="0.60994231189851289"/>
        </c:manualLayout>
      </c:layout>
      <c:barChart>
        <c:barDir val="col"/>
        <c:grouping val="clustered"/>
        <c:ser>
          <c:idx val="0"/>
          <c:order val="0"/>
          <c:tx>
            <c:v>Age 19-29</c:v>
          </c:tx>
          <c:cat>
            <c:strRef>
              <c:f>[cellphonespreadsheets.xls]Sheet1!$A$1:$E$1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[cellphonespreadsheets.xls]Sheet1!$A$2:$E$2</c:f>
              <c:numCache>
                <c:formatCode>General</c:formatCode>
                <c:ptCount val="5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v>Age 30-40</c:v>
          </c:tx>
          <c:cat>
            <c:strRef>
              <c:f>[cellphonespreadsheets.xls]Sheet1!$A$1:$E$1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[cellphonespreadsheets.xls]Sheet1!$A$3:$E$3</c:f>
              <c:numCache>
                <c:formatCode>General</c:formatCode>
                <c:ptCount val="5"/>
                <c:pt idx="0">
                  <c:v>5</c:v>
                </c:pt>
                <c:pt idx="1">
                  <c:v>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v>Age 41-50</c:v>
          </c:tx>
          <c:cat>
            <c:strRef>
              <c:f>[cellphonespreadsheets.xls]Sheet1!$A$1:$E$1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[cellphonespreadsheets.xls]Sheet1!$A$4:$E$4</c:f>
              <c:numCache>
                <c:formatCode>General</c:formatCode>
                <c:ptCount val="5"/>
                <c:pt idx="0">
                  <c:v>4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v>Age 51-60</c:v>
          </c:tx>
          <c:cat>
            <c:strRef>
              <c:f>[cellphonespreadsheets.xls]Sheet1!$A$1:$E$1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[cellphonespreadsheets.xls]Sheet1!$A$5:$E$5</c:f>
              <c:numCache>
                <c:formatCode>General</c:formatCode>
                <c:ptCount val="5"/>
                <c:pt idx="0">
                  <c:v>6</c:v>
                </c:pt>
                <c:pt idx="1">
                  <c:v>6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4"/>
          <c:order val="4"/>
          <c:tx>
            <c:v>Over 60</c:v>
          </c:tx>
          <c:cat>
            <c:strRef>
              <c:f>[cellphonespreadsheets.xls]Sheet1!$A$1:$E$1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[cellphonespreadsheets.xls]Sheet1!$A$6:$E$6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axId val="71480832"/>
        <c:axId val="71482368"/>
      </c:barChart>
      <c:catAx>
        <c:axId val="714808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71482368"/>
        <c:crosses val="autoZero"/>
        <c:auto val="1"/>
        <c:lblAlgn val="ctr"/>
        <c:lblOffset val="100"/>
      </c:catAx>
      <c:valAx>
        <c:axId val="71482368"/>
        <c:scaling>
          <c:orientation val="minMax"/>
        </c:scaling>
        <c:axPos val="l"/>
        <c:majorGridlines/>
        <c:numFmt formatCode="General" sourceLinked="1"/>
        <c:tickLblPos val="nextTo"/>
        <c:crossAx val="7148083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 baseline="0"/>
            </a:pPr>
            <a:r>
              <a:rPr lang="en-US" sz="1400" baseline="0" dirty="0"/>
              <a:t>I use my cell phone to make and receive voice calls.</a:t>
            </a:r>
          </a:p>
        </c:rich>
      </c:tx>
      <c:layout>
        <c:manualLayout>
          <c:xMode val="edge"/>
          <c:yMode val="edge"/>
          <c:x val="3.4155034597947977E-2"/>
          <c:y val="3.4259233220847396E-2"/>
        </c:manualLayout>
      </c:layout>
    </c:title>
    <c:plotArea>
      <c:layout>
        <c:manualLayout>
          <c:layoutTarget val="inner"/>
          <c:xMode val="edge"/>
          <c:yMode val="edge"/>
          <c:x val="4.2680795219746499E-2"/>
          <c:y val="0.13263888888888889"/>
          <c:w val="0.76090492855059855"/>
          <c:h val="0.67437073490813693"/>
        </c:manualLayout>
      </c:layout>
      <c:barChart>
        <c:barDir val="col"/>
        <c:grouping val="clustered"/>
        <c:ser>
          <c:idx val="0"/>
          <c:order val="0"/>
          <c:tx>
            <c:v>Age 19-29</c:v>
          </c:tx>
          <c:cat>
            <c:strRef>
              <c:f>Sheet2!$A$1:$E$1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Sheet2!$A$2:$E$2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v>Age 30-40</c:v>
          </c:tx>
          <c:cat>
            <c:strRef>
              <c:f>Sheet2!$A$1:$E$1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Sheet2!$A$3:$E$3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</c:ser>
        <c:ser>
          <c:idx val="2"/>
          <c:order val="2"/>
          <c:tx>
            <c:v>Age 41-50</c:v>
          </c:tx>
          <c:cat>
            <c:strRef>
              <c:f>Sheet2!$A$1:$E$1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Sheet2!$A$4:$E$4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</c:ser>
        <c:ser>
          <c:idx val="3"/>
          <c:order val="3"/>
          <c:tx>
            <c:v>Age 51-60</c:v>
          </c:tx>
          <c:cat>
            <c:strRef>
              <c:f>Sheet2!$A$1:$E$1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Sheet2!$A$5:$E$5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4</c:v>
                </c:pt>
                <c:pt idx="4">
                  <c:v>7</c:v>
                </c:pt>
              </c:numCache>
            </c:numRef>
          </c:val>
        </c:ser>
        <c:ser>
          <c:idx val="4"/>
          <c:order val="4"/>
          <c:tx>
            <c:v>Over 60</c:v>
          </c:tx>
          <c:cat>
            <c:strRef>
              <c:f>Sheet2!$A$1:$E$1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Sheet2!$A$6:$E$6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</c:numCache>
            </c:numRef>
          </c:val>
        </c:ser>
        <c:axId val="71922048"/>
        <c:axId val="71923584"/>
      </c:barChart>
      <c:catAx>
        <c:axId val="719220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71923584"/>
        <c:crosses val="autoZero"/>
        <c:auto val="1"/>
        <c:lblAlgn val="ctr"/>
        <c:lblOffset val="100"/>
      </c:catAx>
      <c:valAx>
        <c:axId val="71923584"/>
        <c:scaling>
          <c:orientation val="minMax"/>
        </c:scaling>
        <c:axPos val="l"/>
        <c:majorGridlines/>
        <c:numFmt formatCode="General" sourceLinked="1"/>
        <c:tickLblPos val="nextTo"/>
        <c:crossAx val="719220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I use my cell</a:t>
            </a:r>
            <a:r>
              <a:rPr lang="en-US" sz="1400" baseline="0" dirty="0"/>
              <a:t> phone to send and receive text messages</a:t>
            </a:r>
            <a:r>
              <a:rPr lang="en-US" sz="1400" dirty="0"/>
              <a:t>.</a:t>
            </a:r>
          </a:p>
        </c:rich>
      </c:tx>
      <c:layout>
        <c:manualLayout>
          <c:xMode val="edge"/>
          <c:yMode val="edge"/>
          <c:x val="9.3207288042483086E-2"/>
          <c:y val="4.0000000000000015E-2"/>
        </c:manualLayout>
      </c:layout>
    </c:title>
    <c:plotArea>
      <c:layout>
        <c:manualLayout>
          <c:layoutTarget val="inner"/>
          <c:xMode val="edge"/>
          <c:yMode val="edge"/>
          <c:x val="7.5960629921259903E-2"/>
          <c:y val="0.16089129483814521"/>
          <c:w val="0.75379068241469915"/>
          <c:h val="0.63222987751531157"/>
        </c:manualLayout>
      </c:layout>
      <c:barChart>
        <c:barDir val="col"/>
        <c:grouping val="clustered"/>
        <c:ser>
          <c:idx val="0"/>
          <c:order val="0"/>
          <c:tx>
            <c:v>19-29</c:v>
          </c:tx>
          <c:cat>
            <c:strRef>
              <c:f>Sheet3!$A$1:$E$1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Sheet3!$A$2:$E$2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v>30-40</c:v>
          </c:tx>
          <c:cat>
            <c:strRef>
              <c:f>Sheet3!$A$1:$E$1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Sheet3!$A$3:$E$3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2</c:v>
                </c:pt>
                <c:pt idx="4">
                  <c:v>5</c:v>
                </c:pt>
              </c:numCache>
            </c:numRef>
          </c:val>
        </c:ser>
        <c:ser>
          <c:idx val="2"/>
          <c:order val="2"/>
          <c:tx>
            <c:v>41-50</c:v>
          </c:tx>
          <c:cat>
            <c:strRef>
              <c:f>Sheet3!$A$1:$E$1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Sheet3!$A$4:$E$4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4</c:v>
                </c:pt>
              </c:numCache>
            </c:numRef>
          </c:val>
        </c:ser>
        <c:ser>
          <c:idx val="3"/>
          <c:order val="3"/>
          <c:tx>
            <c:v>51-60</c:v>
          </c:tx>
          <c:cat>
            <c:strRef>
              <c:f>Sheet3!$A$1:$E$1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Sheet3!$A$5:$E$5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0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</c:ser>
        <c:ser>
          <c:idx val="4"/>
          <c:order val="4"/>
          <c:tx>
            <c:v>Over 60</c:v>
          </c:tx>
          <c:cat>
            <c:strRef>
              <c:f>Sheet3!$A$1:$E$1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Sheet3!$A$6:$E$6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72039424"/>
        <c:axId val="72045312"/>
      </c:barChart>
      <c:catAx>
        <c:axId val="720394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72045312"/>
        <c:crosses val="autoZero"/>
        <c:auto val="1"/>
        <c:lblAlgn val="ctr"/>
        <c:lblOffset val="100"/>
      </c:catAx>
      <c:valAx>
        <c:axId val="72045312"/>
        <c:scaling>
          <c:orientation val="minMax"/>
        </c:scaling>
        <c:axPos val="l"/>
        <c:majorGridlines/>
        <c:numFmt formatCode="General" sourceLinked="1"/>
        <c:tickLblPos val="nextTo"/>
        <c:crossAx val="7203942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 baseline="0"/>
            </a:pPr>
            <a:r>
              <a:rPr lang="en-US" sz="1400" baseline="0" dirty="0"/>
              <a:t>I regularly access the internet on my cell phone.</a:t>
            </a:r>
          </a:p>
        </c:rich>
      </c:tx>
      <c:layout>
        <c:manualLayout>
          <c:xMode val="edge"/>
          <c:yMode val="edge"/>
          <c:x val="5.9851112360954868E-2"/>
          <c:y val="1.8867924528301886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19-29</c:v>
          </c:tx>
          <c:cat>
            <c:strRef>
              <c:f>Sheet4!$A$1:$E$1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Sheet4!$A$2:$E$2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v>30-40</c:v>
          </c:tx>
          <c:cat>
            <c:strRef>
              <c:f>Sheet4!$A$1:$E$1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Sheet4!$A$3:$E$3</c:f>
              <c:numCache>
                <c:formatCode>General</c:formatCode>
                <c:ptCount val="5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2"/>
          <c:order val="2"/>
          <c:tx>
            <c:v>41-50</c:v>
          </c:tx>
          <c:cat>
            <c:strRef>
              <c:f>Sheet4!$A$1:$E$1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Sheet4!$A$4:$E$4</c:f>
              <c:numCache>
                <c:formatCode>General</c:formatCode>
                <c:ptCount val="5"/>
                <c:pt idx="0">
                  <c:v>4</c:v>
                </c:pt>
                <c:pt idx="1">
                  <c:v>2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v>51-60</c:v>
          </c:tx>
          <c:cat>
            <c:strRef>
              <c:f>Sheet4!$A$1:$E$1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Sheet4!$A$5:$E$5</c:f>
              <c:numCache>
                <c:formatCode>General</c:formatCode>
                <c:ptCount val="5"/>
                <c:pt idx="0">
                  <c:v>7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4</c:v>
                </c:pt>
              </c:numCache>
            </c:numRef>
          </c:val>
        </c:ser>
        <c:ser>
          <c:idx val="4"/>
          <c:order val="4"/>
          <c:tx>
            <c:v>Over 60</c:v>
          </c:tx>
          <c:cat>
            <c:strRef>
              <c:f>Sheet4!$A$1:$E$1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Sheet4!$A$6:$E$6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72079232"/>
        <c:axId val="72080768"/>
      </c:barChart>
      <c:catAx>
        <c:axId val="720792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72080768"/>
        <c:crosses val="autoZero"/>
        <c:auto val="1"/>
        <c:lblAlgn val="ctr"/>
        <c:lblOffset val="100"/>
      </c:catAx>
      <c:valAx>
        <c:axId val="72080768"/>
        <c:scaling>
          <c:orientation val="minMax"/>
        </c:scaling>
        <c:axPos val="l"/>
        <c:majorGridlines/>
        <c:numFmt formatCode="General" sourceLinked="1"/>
        <c:tickLblPos val="nextTo"/>
        <c:crossAx val="7207923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1400" baseline="0"/>
            </a:pPr>
            <a:r>
              <a:rPr lang="en-US" sz="1400" baseline="0" dirty="0"/>
              <a:t>I use my cell phone for social networking.</a:t>
            </a:r>
          </a:p>
        </c:rich>
      </c:tx>
      <c:layout>
        <c:manualLayout>
          <c:xMode val="edge"/>
          <c:yMode val="edge"/>
          <c:x val="0.12950216450216459"/>
          <c:y val="2.083333333333335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v>19-29</c:v>
          </c:tx>
          <c:cat>
            <c:strRef>
              <c:f>Sheet5!$A$1:$E$1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Sheet5!$A$2:$E$2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v>30-40</c:v>
          </c:tx>
          <c:cat>
            <c:strRef>
              <c:f>Sheet5!$A$1:$E$1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Sheet5!$A$3:$E$3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0</c:v>
                </c:pt>
              </c:numCache>
            </c:numRef>
          </c:val>
        </c:ser>
        <c:ser>
          <c:idx val="2"/>
          <c:order val="2"/>
          <c:tx>
            <c:v>41-50</c:v>
          </c:tx>
          <c:cat>
            <c:strRef>
              <c:f>Sheet5!$A$1:$E$1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Sheet5!$A$4:$E$4</c:f>
              <c:numCache>
                <c:formatCode>General</c:formatCode>
                <c:ptCount val="5"/>
                <c:pt idx="0">
                  <c:v>4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3"/>
          <c:order val="3"/>
          <c:tx>
            <c:v>51-60</c:v>
          </c:tx>
          <c:cat>
            <c:strRef>
              <c:f>Sheet5!$A$1:$E$1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Sheet5!$A$5:$E$5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1</c:v>
                </c:pt>
                <c:pt idx="3">
                  <c:v>4</c:v>
                </c:pt>
                <c:pt idx="4">
                  <c:v>0</c:v>
                </c:pt>
              </c:numCache>
            </c:numRef>
          </c:val>
        </c:ser>
        <c:ser>
          <c:idx val="4"/>
          <c:order val="4"/>
          <c:tx>
            <c:v>Over 60</c:v>
          </c:tx>
          <c:cat>
            <c:strRef>
              <c:f>Sheet5!$A$1:$E$1</c:f>
              <c:strCache>
                <c:ptCount val="5"/>
                <c:pt idx="0">
                  <c:v>Strongly Disagree</c:v>
                </c:pt>
                <c:pt idx="1">
                  <c:v>Disagree</c:v>
                </c:pt>
                <c:pt idx="2">
                  <c:v>Neutral</c:v>
                </c:pt>
                <c:pt idx="3">
                  <c:v>Agree</c:v>
                </c:pt>
                <c:pt idx="4">
                  <c:v>Strongly Agree</c:v>
                </c:pt>
              </c:strCache>
            </c:strRef>
          </c:cat>
          <c:val>
            <c:numRef>
              <c:f>Sheet5!$A$6:$E$6</c:f>
              <c:numCache>
                <c:formatCode>General</c:formatCode>
                <c:ptCount val="5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axId val="72147712"/>
        <c:axId val="72149248"/>
      </c:barChart>
      <c:catAx>
        <c:axId val="721477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 baseline="0"/>
            </a:pPr>
            <a:endParaRPr lang="en-US"/>
          </a:p>
        </c:txPr>
        <c:crossAx val="72149248"/>
        <c:crosses val="autoZero"/>
        <c:auto val="1"/>
        <c:lblAlgn val="ctr"/>
        <c:lblOffset val="100"/>
      </c:catAx>
      <c:valAx>
        <c:axId val="72149248"/>
        <c:scaling>
          <c:orientation val="minMax"/>
        </c:scaling>
        <c:axPos val="l"/>
        <c:majorGridlines/>
        <c:numFmt formatCode="General" sourceLinked="1"/>
        <c:tickLblPos val="nextTo"/>
        <c:crossAx val="7214771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</c:chart>
  <c:txPr>
    <a:bodyPr/>
    <a:lstStyle/>
    <a:p>
      <a:pPr>
        <a:defRPr sz="12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7D3CF-3097-4003-8B3F-5862C95BFDBB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9A886-D789-4C93-9823-14559C3E3F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99A886-D789-4C93-9823-14559C3E3F2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68C543-7023-4F1B-A89A-BDBF609E2FD2}" type="datetimeFigureOut">
              <a:rPr lang="en-US" smtClean="0"/>
              <a:pPr/>
              <a:t>3/29/2010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FA5B66-6E20-45DF-BFFB-977457EB91D8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8232648" cy="2286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Cell Phones – Who and</a:t>
            </a:r>
            <a:br>
              <a:rPr lang="en-US" dirty="0" smtClean="0"/>
            </a:br>
            <a:r>
              <a:rPr lang="en-US" dirty="0" smtClean="0"/>
              <a:t> Why?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 LeAnne Christensen</a:t>
            </a:r>
          </a:p>
          <a:p>
            <a:r>
              <a:rPr lang="en-US" dirty="0" smtClean="0"/>
              <a:t>EDTD 5103</a:t>
            </a:r>
            <a:endParaRPr lang="en-US" dirty="0"/>
          </a:p>
        </p:txBody>
      </p:sp>
      <p:pic>
        <p:nvPicPr>
          <p:cNvPr id="1027" name="Picture 3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971800"/>
            <a:ext cx="2286000" cy="2667000"/>
          </a:xfrm>
          <a:prstGeom prst="rect">
            <a:avLst/>
          </a:prstGeom>
          <a:noFill/>
        </p:spPr>
      </p:pic>
      <p:pic>
        <p:nvPicPr>
          <p:cNvPr id="6" name="Picture 3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276600"/>
            <a:ext cx="2286000" cy="2667000"/>
          </a:xfrm>
          <a:prstGeom prst="rect">
            <a:avLst/>
          </a:prstGeom>
          <a:noFill/>
        </p:spPr>
      </p:pic>
      <p:pic>
        <p:nvPicPr>
          <p:cNvPr id="7" name="Picture 3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581400"/>
            <a:ext cx="2286000" cy="2667000"/>
          </a:xfrm>
          <a:prstGeom prst="rect">
            <a:avLst/>
          </a:prstGeom>
          <a:noFill/>
        </p:spPr>
      </p:pic>
      <p:pic>
        <p:nvPicPr>
          <p:cNvPr id="8" name="Picture 3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886200"/>
            <a:ext cx="2286000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 Cont….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I use my cell phone to send and receive text messages:</a:t>
            </a:r>
          </a:p>
          <a:p>
            <a:pPr lvl="1"/>
            <a:r>
              <a:rPr lang="en-US" dirty="0" smtClean="0"/>
              <a:t>88% of respondents ages 30-40</a:t>
            </a:r>
          </a:p>
          <a:p>
            <a:pPr lvl="1"/>
            <a:r>
              <a:rPr lang="en-US" dirty="0" smtClean="0"/>
              <a:t>50% of respondents ages 41-50</a:t>
            </a:r>
          </a:p>
          <a:p>
            <a:endParaRPr lang="en-US" dirty="0" smtClean="0"/>
          </a:p>
          <a:p>
            <a:r>
              <a:rPr lang="en-US" dirty="0" smtClean="0"/>
              <a:t>I use my cell phone to access the internet on  regular basis:</a:t>
            </a:r>
          </a:p>
          <a:p>
            <a:pPr lvl="1"/>
            <a:r>
              <a:rPr lang="en-US" dirty="0" smtClean="0"/>
              <a:t>25% of respondents ages 30-40</a:t>
            </a:r>
          </a:p>
          <a:p>
            <a:pPr lvl="1"/>
            <a:r>
              <a:rPr lang="en-US" dirty="0" smtClean="0"/>
              <a:t>29% of the respondents ages 51-60</a:t>
            </a:r>
          </a:p>
        </p:txBody>
      </p:sp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Results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use my cell phone for social networking:</a:t>
            </a:r>
          </a:p>
          <a:p>
            <a:pPr lvl="1"/>
            <a:r>
              <a:rPr lang="en-US" dirty="0" smtClean="0"/>
              <a:t>50% of respondents ages 19-29</a:t>
            </a:r>
          </a:p>
          <a:p>
            <a:pPr lvl="1"/>
            <a:r>
              <a:rPr lang="en-US" dirty="0" smtClean="0"/>
              <a:t>29% of respondents ages 51-60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 expected that most respondents would use their cell phones to make and receive voice calls.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I was really surprised to discover that 50% of respondents 51-60 send and receive text  messages. This result contradicted my hypothesis, but I was happy to discover us ”older folks” are incorporating technology into their lives more than I thought we were.</a:t>
            </a:r>
          </a:p>
          <a:p>
            <a:endParaRPr lang="en-US" dirty="0" smtClean="0"/>
          </a:p>
          <a:p>
            <a:r>
              <a:rPr lang="en-US" dirty="0" smtClean="0"/>
              <a:t>I was very surprised to discover that only 25% of the respondents in the 30-40 year old age range and 29% of the 51-60 year old age range use their phone to access the internet on a regular basis.  I wonder if this is because of many of them have young families and data plans are somewhat expensive.  This finding did not support my hypothesis.</a:t>
            </a:r>
          </a:p>
          <a:p>
            <a:endParaRPr lang="en-US" dirty="0"/>
          </a:p>
        </p:txBody>
      </p:sp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The younger generations use their</a:t>
            </a:r>
          </a:p>
          <a:p>
            <a:pPr>
              <a:buNone/>
            </a:pPr>
            <a:r>
              <a:rPr lang="en-US" dirty="0" smtClean="0"/>
              <a:t> cell phones more often than older</a:t>
            </a:r>
          </a:p>
          <a:p>
            <a:pPr>
              <a:buNone/>
            </a:pPr>
            <a:r>
              <a:rPr lang="en-US" dirty="0" smtClean="0"/>
              <a:t> generations and they use them for</a:t>
            </a:r>
          </a:p>
          <a:p>
            <a:pPr>
              <a:buNone/>
            </a:pPr>
            <a:r>
              <a:rPr lang="en-US" dirty="0" smtClean="0"/>
              <a:t> more varied purposes.</a:t>
            </a:r>
            <a:endParaRPr lang="en-US" dirty="0"/>
          </a:p>
        </p:txBody>
      </p:sp>
      <p:pic>
        <p:nvPicPr>
          <p:cNvPr id="2050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3124200"/>
            <a:ext cx="2362200" cy="2362200"/>
          </a:xfrm>
          <a:prstGeom prst="rect">
            <a:avLst/>
          </a:prstGeom>
          <a:noFill/>
        </p:spPr>
      </p:pic>
      <p:pic>
        <p:nvPicPr>
          <p:cNvPr id="5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429000"/>
            <a:ext cx="2362200" cy="2362200"/>
          </a:xfrm>
          <a:prstGeom prst="rect">
            <a:avLst/>
          </a:prstGeom>
          <a:noFill/>
        </p:spPr>
      </p:pic>
      <p:pic>
        <p:nvPicPr>
          <p:cNvPr id="6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810000"/>
            <a:ext cx="2362200" cy="2362200"/>
          </a:xfrm>
          <a:prstGeom prst="rect">
            <a:avLst/>
          </a:prstGeom>
          <a:noFill/>
        </p:spPr>
      </p:pic>
      <p:pic>
        <p:nvPicPr>
          <p:cNvPr id="7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4114800"/>
            <a:ext cx="2362200" cy="2362200"/>
          </a:xfrm>
          <a:prstGeom prst="rect">
            <a:avLst/>
          </a:prstGeom>
          <a:noFill/>
        </p:spPr>
      </p:pic>
      <p:pic>
        <p:nvPicPr>
          <p:cNvPr id="9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4958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4191000"/>
            <a:ext cx="1295400" cy="1295400"/>
          </a:xfrm>
          <a:prstGeom prst="rect">
            <a:avLst/>
          </a:prstGeom>
          <a:noFill/>
        </p:spPr>
      </p:pic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457200" y="1066800"/>
          <a:ext cx="7239000" cy="373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4419600"/>
            <a:ext cx="1219200" cy="1219200"/>
          </a:xfrm>
          <a:prstGeom prst="rect">
            <a:avLst/>
          </a:prstGeom>
          <a:noFill/>
        </p:spPr>
      </p:pic>
      <p:pic>
        <p:nvPicPr>
          <p:cNvPr id="6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648200"/>
            <a:ext cx="1295400" cy="1295400"/>
          </a:xfrm>
          <a:prstGeom prst="rect">
            <a:avLst/>
          </a:prstGeom>
          <a:noFill/>
        </p:spPr>
      </p:pic>
      <p:pic>
        <p:nvPicPr>
          <p:cNvPr id="7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953000"/>
            <a:ext cx="1295400" cy="1295400"/>
          </a:xfrm>
          <a:prstGeom prst="rect">
            <a:avLst/>
          </a:prstGeom>
          <a:noFill/>
        </p:spPr>
      </p:pic>
      <p:pic>
        <p:nvPicPr>
          <p:cNvPr id="8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5181600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600200" y="990600"/>
          <a:ext cx="7086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38600"/>
            <a:ext cx="1295400" cy="1295400"/>
          </a:xfrm>
          <a:prstGeom prst="rect">
            <a:avLst/>
          </a:prstGeom>
          <a:noFill/>
        </p:spPr>
      </p:pic>
      <p:pic>
        <p:nvPicPr>
          <p:cNvPr id="4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19600"/>
            <a:ext cx="1295400" cy="1295400"/>
          </a:xfrm>
          <a:prstGeom prst="rect">
            <a:avLst/>
          </a:prstGeom>
          <a:noFill/>
        </p:spPr>
      </p:pic>
      <p:pic>
        <p:nvPicPr>
          <p:cNvPr id="5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724400"/>
            <a:ext cx="1295400" cy="1295400"/>
          </a:xfrm>
          <a:prstGeom prst="rect">
            <a:avLst/>
          </a:prstGeom>
          <a:noFill/>
        </p:spPr>
      </p:pic>
      <p:pic>
        <p:nvPicPr>
          <p:cNvPr id="6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5105400"/>
            <a:ext cx="1295400" cy="1295400"/>
          </a:xfrm>
          <a:prstGeom prst="rect">
            <a:avLst/>
          </a:prstGeom>
          <a:noFill/>
        </p:spPr>
      </p:pic>
      <p:pic>
        <p:nvPicPr>
          <p:cNvPr id="7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5410200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/>
        </p:nvGraphicFramePr>
        <p:xfrm>
          <a:off x="1981200" y="990600"/>
          <a:ext cx="61722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6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038600"/>
            <a:ext cx="1295400" cy="1295400"/>
          </a:xfrm>
          <a:prstGeom prst="rect">
            <a:avLst/>
          </a:prstGeom>
          <a:noFill/>
        </p:spPr>
      </p:pic>
      <p:pic>
        <p:nvPicPr>
          <p:cNvPr id="11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343400"/>
            <a:ext cx="1295400" cy="1295400"/>
          </a:xfrm>
          <a:prstGeom prst="rect">
            <a:avLst/>
          </a:prstGeom>
          <a:noFill/>
        </p:spPr>
      </p:pic>
      <p:pic>
        <p:nvPicPr>
          <p:cNvPr id="13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648200"/>
            <a:ext cx="1295400" cy="1295400"/>
          </a:xfrm>
          <a:prstGeom prst="rect">
            <a:avLst/>
          </a:prstGeom>
          <a:noFill/>
        </p:spPr>
      </p:pic>
      <p:pic>
        <p:nvPicPr>
          <p:cNvPr id="14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953000"/>
            <a:ext cx="1295400" cy="1295400"/>
          </a:xfrm>
          <a:prstGeom prst="rect">
            <a:avLst/>
          </a:prstGeom>
          <a:noFill/>
        </p:spPr>
      </p:pic>
      <p:pic>
        <p:nvPicPr>
          <p:cNvPr id="15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5257800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609600" y="990600"/>
          <a:ext cx="64008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074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6200" y="3886200"/>
            <a:ext cx="1447800" cy="1447800"/>
          </a:xfrm>
          <a:prstGeom prst="rect">
            <a:avLst/>
          </a:prstGeom>
          <a:noFill/>
        </p:spPr>
      </p:pic>
      <p:pic>
        <p:nvPicPr>
          <p:cNvPr id="5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4191000"/>
            <a:ext cx="1447800" cy="1447800"/>
          </a:xfrm>
          <a:prstGeom prst="rect">
            <a:avLst/>
          </a:prstGeom>
          <a:noFill/>
        </p:spPr>
      </p:pic>
      <p:pic>
        <p:nvPicPr>
          <p:cNvPr id="3075" name="Picture 3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495800"/>
            <a:ext cx="1447800" cy="1447800"/>
          </a:xfrm>
          <a:prstGeom prst="rect">
            <a:avLst/>
          </a:prstGeom>
          <a:noFill/>
        </p:spPr>
      </p:pic>
      <p:pic>
        <p:nvPicPr>
          <p:cNvPr id="3076" name="Picture 4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800600"/>
            <a:ext cx="1371600" cy="1371600"/>
          </a:xfrm>
          <a:prstGeom prst="rect">
            <a:avLst/>
          </a:prstGeom>
          <a:noFill/>
        </p:spPr>
      </p:pic>
      <p:pic>
        <p:nvPicPr>
          <p:cNvPr id="14" name="Picture 4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5105400"/>
            <a:ext cx="1371600" cy="1371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1600200" y="1066800"/>
          <a:ext cx="70866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098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86200"/>
            <a:ext cx="1219200" cy="1219200"/>
          </a:xfrm>
          <a:prstGeom prst="rect">
            <a:avLst/>
          </a:prstGeom>
          <a:noFill/>
        </p:spPr>
      </p:pic>
      <p:pic>
        <p:nvPicPr>
          <p:cNvPr id="5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191000"/>
            <a:ext cx="1219200" cy="1219200"/>
          </a:xfrm>
          <a:prstGeom prst="rect">
            <a:avLst/>
          </a:prstGeom>
          <a:noFill/>
        </p:spPr>
      </p:pic>
      <p:pic>
        <p:nvPicPr>
          <p:cNvPr id="6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495800"/>
            <a:ext cx="1219200" cy="1219200"/>
          </a:xfrm>
          <a:prstGeom prst="rect">
            <a:avLst/>
          </a:prstGeom>
          <a:noFill/>
        </p:spPr>
      </p:pic>
      <p:pic>
        <p:nvPicPr>
          <p:cNvPr id="7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800600"/>
            <a:ext cx="1219200" cy="1219200"/>
          </a:xfrm>
          <a:prstGeom prst="rect">
            <a:avLst/>
          </a:prstGeom>
          <a:noFill/>
        </p:spPr>
      </p:pic>
      <p:pic>
        <p:nvPicPr>
          <p:cNvPr id="8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51054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Survey Respondents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My survey went out to all my co-workers at Hoover Elementary.   My 80 year old father took it and my 24 year old son-in-law took it as well. Of the 31 respondents, all were white, all were born in the United States, and all but two were female.</a:t>
            </a:r>
          </a:p>
          <a:p>
            <a:endParaRPr lang="en-US" dirty="0"/>
          </a:p>
        </p:txBody>
      </p:sp>
      <p:pic>
        <p:nvPicPr>
          <p:cNvPr id="22530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4419600"/>
            <a:ext cx="1447800" cy="1447800"/>
          </a:xfrm>
          <a:prstGeom prst="rect">
            <a:avLst/>
          </a:prstGeom>
          <a:noFill/>
        </p:spPr>
      </p:pic>
      <p:pic>
        <p:nvPicPr>
          <p:cNvPr id="5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4648200"/>
            <a:ext cx="1447800" cy="1447800"/>
          </a:xfrm>
          <a:prstGeom prst="rect">
            <a:avLst/>
          </a:prstGeom>
          <a:noFill/>
        </p:spPr>
      </p:pic>
      <p:pic>
        <p:nvPicPr>
          <p:cNvPr id="6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4876800"/>
            <a:ext cx="1447800" cy="1447800"/>
          </a:xfrm>
          <a:prstGeom prst="rect">
            <a:avLst/>
          </a:prstGeom>
          <a:noFill/>
        </p:spPr>
      </p:pic>
      <p:pic>
        <p:nvPicPr>
          <p:cNvPr id="9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5105400"/>
            <a:ext cx="1447800" cy="1447800"/>
          </a:xfrm>
          <a:prstGeom prst="rect">
            <a:avLst/>
          </a:prstGeom>
          <a:noFill/>
        </p:spPr>
      </p:pic>
      <p:pic>
        <p:nvPicPr>
          <p:cNvPr id="10" name="Picture 2" descr="C:\Users\LeAnne\Pictures\Microsoft Clip Organizer\j044133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5410200"/>
            <a:ext cx="1447800" cy="1447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52600"/>
            <a:ext cx="8610600" cy="45720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use my cell phone for emergency purposes only: </a:t>
            </a:r>
          </a:p>
          <a:p>
            <a:pPr lvl="1"/>
            <a:r>
              <a:rPr lang="en-US" dirty="0" smtClean="0"/>
              <a:t>7% of respondents ages 51-60</a:t>
            </a:r>
          </a:p>
          <a:p>
            <a:pPr lvl="1"/>
            <a:r>
              <a:rPr lang="en-US" dirty="0" smtClean="0"/>
              <a:t>100% of respondents over age 60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 use my cell phone to make and receive voice calls:</a:t>
            </a:r>
          </a:p>
          <a:p>
            <a:pPr lvl="1"/>
            <a:r>
              <a:rPr lang="en-US" dirty="0" smtClean="0"/>
              <a:t>50% of respondents ages 19-20</a:t>
            </a:r>
          </a:p>
          <a:p>
            <a:pPr lvl="1"/>
            <a:r>
              <a:rPr lang="en-US" dirty="0" smtClean="0"/>
              <a:t>100% of respondents ages 30-40</a:t>
            </a:r>
          </a:p>
          <a:p>
            <a:pPr lvl="1"/>
            <a:r>
              <a:rPr lang="en-US" dirty="0" smtClean="0"/>
              <a:t>100% of respondents ages 41-50</a:t>
            </a:r>
          </a:p>
          <a:p>
            <a:pPr lvl="1"/>
            <a:r>
              <a:rPr lang="en-US" dirty="0" smtClean="0"/>
              <a:t>79% of respondents ages 51-60</a:t>
            </a:r>
          </a:p>
          <a:p>
            <a:pPr lvl="1"/>
            <a:r>
              <a:rPr lang="en-US" dirty="0" smtClean="0"/>
              <a:t>100% of respondents over age 60</a:t>
            </a:r>
          </a:p>
          <a:p>
            <a:endParaRPr lang="en-US" dirty="0"/>
          </a:p>
        </p:txBody>
      </p:sp>
    </p:spTree>
  </p:cSld>
  <p:clrMapOvr>
    <a:masterClrMapping/>
  </p:clrMapOvr>
  <p:transition spd="med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288</TotalTime>
  <Words>305</Words>
  <Application>Microsoft Office PowerPoint</Application>
  <PresentationFormat>On-screen Show (4:3)</PresentationFormat>
  <Paragraphs>55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             Cell Phones – Who and  Why?</vt:lpstr>
      <vt:lpstr>Hypothesis:</vt:lpstr>
      <vt:lpstr>Slide 3</vt:lpstr>
      <vt:lpstr>Slide 4</vt:lpstr>
      <vt:lpstr>Slide 5</vt:lpstr>
      <vt:lpstr>Slide 6</vt:lpstr>
      <vt:lpstr>Slide 7</vt:lpstr>
      <vt:lpstr>   Survey Respondents</vt:lpstr>
      <vt:lpstr>Results</vt:lpstr>
      <vt:lpstr>Results Cont….</vt:lpstr>
      <vt:lpstr>Results Cont…</vt:lpstr>
      <vt:lpstr>Conclusion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Uses Cell Phones  and  Why?</dc:title>
  <dc:creator>LeAnne</dc:creator>
  <cp:lastModifiedBy>LeAnne</cp:lastModifiedBy>
  <cp:revision>58</cp:revision>
  <dcterms:created xsi:type="dcterms:W3CDTF">2010-03-28T16:43:45Z</dcterms:created>
  <dcterms:modified xsi:type="dcterms:W3CDTF">2010-03-30T00:29:56Z</dcterms:modified>
</cp:coreProperties>
</file>